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1" r:id="rId1"/>
    <p:sldMasterId id="2147483657" r:id="rId2"/>
    <p:sldMasterId id="2147483833" r:id="rId3"/>
  </p:sldMasterIdLst>
  <p:notesMasterIdLst>
    <p:notesMasterId r:id="rId17"/>
  </p:notesMasterIdLst>
  <p:handoutMasterIdLst>
    <p:handoutMasterId r:id="rId18"/>
  </p:handoutMasterIdLst>
  <p:sldIdLst>
    <p:sldId id="1171" r:id="rId4"/>
    <p:sldId id="1126" r:id="rId5"/>
    <p:sldId id="1173" r:id="rId6"/>
    <p:sldId id="1097" r:id="rId7"/>
    <p:sldId id="1172" r:id="rId8"/>
    <p:sldId id="1102" r:id="rId9"/>
    <p:sldId id="1185" r:id="rId10"/>
    <p:sldId id="1201" r:id="rId11"/>
    <p:sldId id="1202" r:id="rId12"/>
    <p:sldId id="1203" r:id="rId13"/>
    <p:sldId id="1199" r:id="rId14"/>
    <p:sldId id="1200" r:id="rId15"/>
    <p:sldId id="1197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уководство" id="{E6ECDA77-1B8E-0E4F-8DDA-529EB99512FD}">
          <p14:sldIdLst>
            <p14:sldId id="1171"/>
            <p14:sldId id="1126"/>
            <p14:sldId id="1173"/>
            <p14:sldId id="1097"/>
            <p14:sldId id="1172"/>
            <p14:sldId id="1102"/>
            <p14:sldId id="1185"/>
            <p14:sldId id="1201"/>
            <p14:sldId id="1202"/>
            <p14:sldId id="1203"/>
            <p14:sldId id="1199"/>
            <p14:sldId id="1200"/>
            <p14:sldId id="11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ей Малышев" initials="АМ" lastIdx="8" clrIdx="0">
    <p:extLst>
      <p:ext uri="{19B8F6BF-5375-455C-9EA6-DF929625EA0E}">
        <p15:presenceInfo xmlns:p15="http://schemas.microsoft.com/office/powerpoint/2012/main" userId="8ae9c15f625b32bb" providerId="Windows Live"/>
      </p:ext>
    </p:extLst>
  </p:cmAuthor>
  <p:cmAuthor id="2" name="OCTS" initials="O" lastIdx="1" clrIdx="1">
    <p:extLst>
      <p:ext uri="{19B8F6BF-5375-455C-9EA6-DF929625EA0E}">
        <p15:presenceInfo xmlns:p15="http://schemas.microsoft.com/office/powerpoint/2012/main" userId="OCTS" providerId="None"/>
      </p:ext>
    </p:extLst>
  </p:cmAuthor>
  <p:cmAuthor id="3" name="Kostylev Andrey" initials="KA" lastIdx="1" clrIdx="2">
    <p:extLst>
      <p:ext uri="{19B8F6BF-5375-455C-9EA6-DF929625EA0E}">
        <p15:presenceInfo xmlns:p15="http://schemas.microsoft.com/office/powerpoint/2012/main" userId="146efb04217a1102" providerId="Windows Live"/>
      </p:ext>
    </p:extLst>
  </p:cmAuthor>
  <p:cmAuthor id="4" name="Elizaveta Kostyleva" initials="EK" lastIdx="1" clrIdx="3">
    <p:extLst>
      <p:ext uri="{19B8F6BF-5375-455C-9EA6-DF929625EA0E}">
        <p15:presenceInfo xmlns:p15="http://schemas.microsoft.com/office/powerpoint/2012/main" userId="S::ekostyleva@lifevantage.com::e5a115f0-bdb1-48b8-969c-0a472e870de3" providerId="AD"/>
      </p:ext>
    </p:extLst>
  </p:cmAuthor>
  <p:cmAuthor id="5" name="ОЦТС" initials="О" lastIdx="2" clrIdx="4">
    <p:extLst>
      <p:ext uri="{19B8F6BF-5375-455C-9EA6-DF929625EA0E}">
        <p15:presenceInfo xmlns:p15="http://schemas.microsoft.com/office/powerpoint/2012/main" userId="ОЦТ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  <a:srgbClr val="9D9D9D"/>
    <a:srgbClr val="FEFEFE"/>
    <a:srgbClr val="BFBF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0520" autoAdjust="0"/>
  </p:normalViewPr>
  <p:slideViewPr>
    <p:cSldViewPr snapToGrid="0" snapToObjects="1">
      <p:cViewPr varScale="1">
        <p:scale>
          <a:sx n="56" d="100"/>
          <a:sy n="56" d="100"/>
        </p:scale>
        <p:origin x="90" y="1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-7146"/>
    </p:cViewPr>
  </p:sorterViewPr>
  <p:notesViewPr>
    <p:cSldViewPr snapToGrid="0" snapToObjects="1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4A4-411E-992B-DBEC57F81B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Проектирование</c:v>
                </c:pt>
                <c:pt idx="1">
                  <c:v>Кодинг</c:v>
                </c:pt>
                <c:pt idx="2">
                  <c:v>Админ-инструменты</c:v>
                </c:pt>
                <c:pt idx="3">
                  <c:v>Тестирование</c:v>
                </c:pt>
                <c:pt idx="4">
                  <c:v>Документация</c:v>
                </c:pt>
                <c:pt idx="5">
                  <c:v>Деплой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12000</c:v>
                </c:pt>
                <c:pt idx="1">
                  <c:v>90000</c:v>
                </c:pt>
                <c:pt idx="2">
                  <c:v>22500</c:v>
                </c:pt>
                <c:pt idx="3">
                  <c:v>15000</c:v>
                </c:pt>
                <c:pt idx="4">
                  <c:v>7500</c:v>
                </c:pt>
                <c:pt idx="5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A4-411E-992B-DBEC57F81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738806675320826"/>
          <c:y val="0"/>
          <c:w val="0.70076570710348252"/>
          <c:h val="0.19206727678762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EC9F43-3E32-4D2C-A481-98CCA2334A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1185F6A0-BE02-494F-B891-4AD82D0BF215}">
      <dgm:prSet/>
      <dgm:spPr/>
      <dgm:t>
        <a:bodyPr/>
        <a:lstStyle/>
        <a:p>
          <a:r>
            <a:rPr lang="ru-RU"/>
            <a:t>Достигнутые результаты</a:t>
          </a:r>
        </a:p>
      </dgm:t>
    </dgm:pt>
    <dgm:pt modelId="{FA4665BE-F344-4D3D-9AFA-B9CA2911365E}" type="parTrans" cxnId="{57842AC9-44D9-4CEC-9112-50122CFDC2E2}">
      <dgm:prSet/>
      <dgm:spPr/>
      <dgm:t>
        <a:bodyPr/>
        <a:lstStyle/>
        <a:p>
          <a:endParaRPr lang="ru-RU"/>
        </a:p>
      </dgm:t>
    </dgm:pt>
    <dgm:pt modelId="{1C9A9F6C-6D37-42DA-AAE8-0601BEAB6DE4}" type="sibTrans" cxnId="{57842AC9-44D9-4CEC-9112-50122CFDC2E2}">
      <dgm:prSet/>
      <dgm:spPr/>
      <dgm:t>
        <a:bodyPr/>
        <a:lstStyle/>
        <a:p>
          <a:endParaRPr lang="ru-RU"/>
        </a:p>
      </dgm:t>
    </dgm:pt>
    <dgm:pt modelId="{D94275EC-CC28-483C-A95C-67994D642B1F}">
      <dgm:prSet/>
      <dgm:spPr/>
      <dgm:t>
        <a:bodyPr/>
        <a:lstStyle/>
        <a:p>
          <a:r>
            <a:rPr lang="ru-RU" dirty="0"/>
            <a:t>Перспективы развития</a:t>
          </a:r>
        </a:p>
      </dgm:t>
    </dgm:pt>
    <dgm:pt modelId="{376875F5-9A5B-4E77-8028-6B4457C5962E}" type="parTrans" cxnId="{F84C2DA5-9EBD-47AE-A1C7-63357F0146DE}">
      <dgm:prSet/>
      <dgm:spPr/>
      <dgm:t>
        <a:bodyPr/>
        <a:lstStyle/>
        <a:p>
          <a:endParaRPr lang="ru-RU"/>
        </a:p>
      </dgm:t>
    </dgm:pt>
    <dgm:pt modelId="{D2041E85-6B2A-451E-88E6-66E2109479D0}" type="sibTrans" cxnId="{F84C2DA5-9EBD-47AE-A1C7-63357F0146DE}">
      <dgm:prSet/>
      <dgm:spPr/>
      <dgm:t>
        <a:bodyPr/>
        <a:lstStyle/>
        <a:p>
          <a:endParaRPr lang="ru-RU"/>
        </a:p>
      </dgm:t>
    </dgm:pt>
    <dgm:pt modelId="{80C15DFE-0E31-4AC1-B5A9-3B2634300D10}" type="pres">
      <dgm:prSet presAssocID="{75EC9F43-3E32-4D2C-A481-98CCA2334A25}" presName="linear" presStyleCnt="0">
        <dgm:presLayoutVars>
          <dgm:animLvl val="lvl"/>
          <dgm:resizeHandles val="exact"/>
        </dgm:presLayoutVars>
      </dgm:prSet>
      <dgm:spPr/>
    </dgm:pt>
    <dgm:pt modelId="{550ED098-564A-495B-913B-47F09094D6D2}" type="pres">
      <dgm:prSet presAssocID="{1185F6A0-BE02-494F-B891-4AD82D0BF2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8446765-8AD3-4C9C-A699-828176719B81}" type="pres">
      <dgm:prSet presAssocID="{1C9A9F6C-6D37-42DA-AAE8-0601BEAB6DE4}" presName="spacer" presStyleCnt="0"/>
      <dgm:spPr/>
    </dgm:pt>
    <dgm:pt modelId="{7ECAF331-DDAF-47E4-B3B7-D734423DA59B}" type="pres">
      <dgm:prSet presAssocID="{D94275EC-CC28-483C-A95C-67994D642B1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9F62337-D308-4771-8300-B7E82CD0E502}" type="presOf" srcId="{1185F6A0-BE02-494F-B891-4AD82D0BF215}" destId="{550ED098-564A-495B-913B-47F09094D6D2}" srcOrd="0" destOrd="0" presId="urn:microsoft.com/office/officeart/2005/8/layout/vList2"/>
    <dgm:cxn modelId="{AC5AD03A-E189-4226-93F4-37AF9B13A388}" type="presOf" srcId="{75EC9F43-3E32-4D2C-A481-98CCA2334A25}" destId="{80C15DFE-0E31-4AC1-B5A9-3B2634300D10}" srcOrd="0" destOrd="0" presId="urn:microsoft.com/office/officeart/2005/8/layout/vList2"/>
    <dgm:cxn modelId="{F84C2DA5-9EBD-47AE-A1C7-63357F0146DE}" srcId="{75EC9F43-3E32-4D2C-A481-98CCA2334A25}" destId="{D94275EC-CC28-483C-A95C-67994D642B1F}" srcOrd="1" destOrd="0" parTransId="{376875F5-9A5B-4E77-8028-6B4457C5962E}" sibTransId="{D2041E85-6B2A-451E-88E6-66E2109479D0}"/>
    <dgm:cxn modelId="{26AEC7A8-962B-48E1-8F93-28CDC4627DB6}" type="presOf" srcId="{D94275EC-CC28-483C-A95C-67994D642B1F}" destId="{7ECAF331-DDAF-47E4-B3B7-D734423DA59B}" srcOrd="0" destOrd="0" presId="urn:microsoft.com/office/officeart/2005/8/layout/vList2"/>
    <dgm:cxn modelId="{57842AC9-44D9-4CEC-9112-50122CFDC2E2}" srcId="{75EC9F43-3E32-4D2C-A481-98CCA2334A25}" destId="{1185F6A0-BE02-494F-B891-4AD82D0BF215}" srcOrd="0" destOrd="0" parTransId="{FA4665BE-F344-4D3D-9AFA-B9CA2911365E}" sibTransId="{1C9A9F6C-6D37-42DA-AAE8-0601BEAB6DE4}"/>
    <dgm:cxn modelId="{E0C2C909-3CEC-4F22-BDD6-12A05FFD15B6}" type="presParOf" srcId="{80C15DFE-0E31-4AC1-B5A9-3B2634300D10}" destId="{550ED098-564A-495B-913B-47F09094D6D2}" srcOrd="0" destOrd="0" presId="urn:microsoft.com/office/officeart/2005/8/layout/vList2"/>
    <dgm:cxn modelId="{72AA16CF-5CA5-4658-A435-55F7E5B8427C}" type="presParOf" srcId="{80C15DFE-0E31-4AC1-B5A9-3B2634300D10}" destId="{C8446765-8AD3-4C9C-A699-828176719B81}" srcOrd="1" destOrd="0" presId="urn:microsoft.com/office/officeart/2005/8/layout/vList2"/>
    <dgm:cxn modelId="{26795BD2-117C-48D1-B581-217E8510B3F6}" type="presParOf" srcId="{80C15DFE-0E31-4AC1-B5A9-3B2634300D10}" destId="{7ECAF331-DDAF-47E4-B3B7-D734423DA5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ED098-564A-495B-913B-47F09094D6D2}">
      <dsp:nvSpPr>
        <dsp:cNvPr id="0" name=""/>
        <dsp:cNvSpPr/>
      </dsp:nvSpPr>
      <dsp:spPr>
        <a:xfrm>
          <a:off x="0" y="5789"/>
          <a:ext cx="10922269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/>
            <a:t>Достигнутые результаты</a:t>
          </a:r>
        </a:p>
      </dsp:txBody>
      <dsp:txXfrm>
        <a:off x="51403" y="57192"/>
        <a:ext cx="10819463" cy="950194"/>
      </dsp:txXfrm>
    </dsp:sp>
    <dsp:sp modelId="{7ECAF331-DDAF-47E4-B3B7-D734423DA59B}">
      <dsp:nvSpPr>
        <dsp:cNvPr id="0" name=""/>
        <dsp:cNvSpPr/>
      </dsp:nvSpPr>
      <dsp:spPr>
        <a:xfrm>
          <a:off x="0" y="1188390"/>
          <a:ext cx="10922269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Перспективы развития</a:t>
          </a:r>
        </a:p>
      </dsp:txBody>
      <dsp:txXfrm>
        <a:off x="51403" y="1239793"/>
        <a:ext cx="10819463" cy="95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78F288-5E3C-4F81-AD43-7789565D29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2D620-2592-455C-9AF4-8E2D0C2F79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FCE6C-E7E6-4C35-A8B5-8F9784AA6873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628E3-CFC5-471A-B6A2-9F949B2E8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86937-338C-4D39-8822-B1F000CF62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77762-F59A-4FB1-90F9-50BE76F0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58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46D5B-6567-794D-8CBA-5CCA973D6774}" type="datetimeFigureOut">
              <a:t>17.05.2025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DE2F8-02D4-C448-B364-7246A6689E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93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417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435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0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94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DE2F8-02D4-C448-B364-7246A6689E7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75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ая стран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6EB76-0898-4F71-9685-0F9BE4E1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CD38B1-ACC6-416C-AF72-6F91347F9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568243"/>
            <a:ext cx="6330950" cy="8411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3pPr marL="914400" indent="0">
              <a:buNone/>
              <a:defRPr/>
            </a:lvl3pPr>
          </a:lstStyle>
          <a:p>
            <a:pPr lvl="0"/>
            <a:r>
              <a:rPr lang="ru-RU" dirty="0"/>
              <a:t>Имя Фамилия 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0C140D7-ACA5-419A-846F-D1888293EF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52598" y="5993952"/>
            <a:ext cx="3488540" cy="387798"/>
          </a:xfrm>
        </p:spPr>
        <p:txBody>
          <a:bodyPr/>
          <a:lstStyle>
            <a:lvl2pPr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8914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один бл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748982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5870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а 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75DE5C1-456E-4D90-87F0-D35E9FD23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6364" y="1341437"/>
            <a:ext cx="5184775" cy="5040312"/>
          </a:xfrm>
        </p:spPr>
        <p:txBody>
          <a:bodyPr numCol="1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248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- две колонки в одном блок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CF1BEE-FB60-4C41-A4CB-1FA10956A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341438"/>
            <a:ext cx="11090275" cy="5040312"/>
          </a:xfrm>
        </p:spPr>
        <p:txBody>
          <a:bodyPr numCol="2" spcCol="720000"/>
          <a:lstStyle>
            <a:lvl1pPr>
              <a:spcAft>
                <a:spcPts val="1200"/>
              </a:spcAft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9747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347E-D0C8-4C5C-B7FE-A4CCFC0D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73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6875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AFB8C0-5C8E-4D3D-ADF9-00059CE618CF}"/>
              </a:ext>
            </a:extLst>
          </p:cNvPr>
          <p:cNvSpPr txBox="1"/>
          <p:nvPr userDrawn="1"/>
        </p:nvSpPr>
        <p:spPr>
          <a:xfrm>
            <a:off x="9541404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1843" y="5605171"/>
            <a:ext cx="1014262" cy="314912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88270A5-5B56-4CCE-84C6-4D75D2450723}"/>
              </a:ext>
            </a:extLst>
          </p:cNvPr>
          <p:cNvCxnSpPr>
            <a:cxnSpLocks/>
          </p:cNvCxnSpPr>
          <p:nvPr userDrawn="1"/>
        </p:nvCxnSpPr>
        <p:spPr>
          <a:xfrm>
            <a:off x="550863" y="6010277"/>
            <a:ext cx="10205243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385"/>
          <a:stretch/>
        </p:blipFill>
        <p:spPr>
          <a:xfrm>
            <a:off x="10776480" y="5500691"/>
            <a:ext cx="864658" cy="91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676746" y="6179006"/>
            <a:ext cx="2099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</a:rPr>
              <a:t>https://guap.ru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A6AFA2-D81A-4798-AEC0-3F4A7A8C22AC}"/>
              </a:ext>
            </a:extLst>
          </p:cNvPr>
          <p:cNvSpPr txBox="1"/>
          <p:nvPr userDrawn="1"/>
        </p:nvSpPr>
        <p:spPr>
          <a:xfrm>
            <a:off x="571238" y="6179006"/>
            <a:ext cx="32050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ru-RU" sz="1100" b="0" dirty="0">
                <a:solidFill>
                  <a:schemeClr val="bg1">
                    <a:lumMod val="50000"/>
                  </a:schemeClr>
                </a:solidFill>
              </a:rPr>
              <a:t>ГУАП, 2023</a:t>
            </a:r>
            <a:endParaRPr lang="ru-RU" sz="14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3 - для выступле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вершение презентации 4 -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FFF08F3-1FC8-4409-A953-82A3AF7771C7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C8354B0-5DDB-49B4-A187-3CEDA1E20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994" y="1141883"/>
            <a:ext cx="2254761" cy="7000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E00DBC-5DC3-4A2C-A94D-350C2F82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385"/>
          <a:stretch/>
        </p:blipFill>
        <p:spPr>
          <a:xfrm>
            <a:off x="10363289" y="949059"/>
            <a:ext cx="1303250" cy="1377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C432CA-A470-414A-9A8F-5EF0FAB4F9C9}"/>
              </a:ext>
            </a:extLst>
          </p:cNvPr>
          <p:cNvSpPr txBox="1"/>
          <p:nvPr userDrawn="1"/>
        </p:nvSpPr>
        <p:spPr>
          <a:xfrm>
            <a:off x="8147402" y="1734228"/>
            <a:ext cx="209973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https://guap.ru</a:t>
            </a:r>
            <a:endParaRPr lang="ru-RU" sz="1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AF823-6E65-4BE2-B22A-CEAA3977E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56363" y="3275544"/>
            <a:ext cx="5184775" cy="1997341"/>
          </a:xfrm>
        </p:spPr>
        <p:txBody>
          <a:bodyPr anchor="ctr" anchorCtr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00157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26B8BC-9AE2-41D8-8A90-8D1C0A2A55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7937" t="-5796" r="-5797" b="-79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009951-9659-4924-B8D1-D9994BE1E4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155"/>
          <a:stretch/>
        </p:blipFill>
        <p:spPr>
          <a:xfrm>
            <a:off x="550865" y="304376"/>
            <a:ext cx="2827336" cy="10953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9E3CC-EBAD-4C68-8215-E3D1E338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2509678"/>
            <a:ext cx="8051638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20187D-590C-4FB1-A787-08B69F583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4568243"/>
            <a:ext cx="6234948" cy="1004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8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r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3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4A2A7-9511-4B2D-A046-C71363808B05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12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1" r:id="rId2"/>
    <p:sldLayoutId id="21474837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3613" userDrawn="1">
          <p15:clr>
            <a:srgbClr val="F26B43"/>
          </p15:clr>
        </p15:guide>
        <p15:guide id="6" pos="40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FB9A11F-72FA-0A44-9653-48C9EECB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/>
              <a:t>Заголовок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3DE3AE-88ED-4D7E-9545-2150C37B908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875" y="407976"/>
            <a:ext cx="1014262" cy="314912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5CF6A84-AC35-45BE-AA65-F59DCCC45A75}"/>
              </a:ext>
            </a:extLst>
          </p:cNvPr>
          <p:cNvCxnSpPr>
            <a:cxnSpLocks/>
          </p:cNvCxnSpPr>
          <p:nvPr userDrawn="1"/>
        </p:nvCxnSpPr>
        <p:spPr>
          <a:xfrm>
            <a:off x="550863" y="968502"/>
            <a:ext cx="11090275" cy="0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 2">
            <a:extLst>
              <a:ext uri="{FF2B5EF4-FFF2-40B4-BE49-F238E27FC236}">
                <a16:creationId xmlns:a16="http://schemas.microsoft.com/office/drawing/2014/main" id="{3B768B2F-9C22-468C-B230-607F8CFF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341437"/>
            <a:ext cx="10515600" cy="42016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Подзаголовок</a:t>
            </a:r>
          </a:p>
          <a:p>
            <a:pPr lvl="1"/>
            <a:r>
              <a:rPr lang="ru-RU" dirty="0"/>
              <a:t>Заголовок таблицы</a:t>
            </a:r>
          </a:p>
          <a:p>
            <a:pPr lvl="2"/>
            <a:r>
              <a:rPr lang="ru-RU" dirty="0"/>
              <a:t>Подпись рисунка</a:t>
            </a:r>
          </a:p>
          <a:p>
            <a:pPr lvl="3"/>
            <a:r>
              <a:rPr lang="ru-RU" dirty="0"/>
              <a:t>Текст</a:t>
            </a:r>
          </a:p>
          <a:p>
            <a:pPr lvl="4"/>
            <a:r>
              <a:rPr lang="ru-RU" dirty="0"/>
              <a:t>Выделенный текст</a:t>
            </a:r>
          </a:p>
          <a:p>
            <a:pPr lvl="5"/>
            <a:r>
              <a:rPr lang="ru-RU" dirty="0"/>
              <a:t>Маркеры</a:t>
            </a:r>
          </a:p>
          <a:p>
            <a:pPr lvl="6"/>
            <a:r>
              <a:rPr lang="ru-RU" dirty="0"/>
              <a:t>Нумерация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C9C7-3F3B-4FAE-B19C-B28F0A67B7F7}"/>
              </a:ext>
            </a:extLst>
          </p:cNvPr>
          <p:cNvSpPr txBox="1"/>
          <p:nvPr userDrawn="1"/>
        </p:nvSpPr>
        <p:spPr>
          <a:xfrm>
            <a:off x="9212262" y="6513813"/>
            <a:ext cx="2428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61FCC40-BD7D-499B-BF07-C5DEC022620E}" type="slidenum">
              <a:rPr lang="ru-RU" sz="1200" kern="120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pPr algn="r"/>
              <a:t>‹#›</a:t>
            </a:fld>
            <a:endParaRPr lang="ru-RU" sz="1200" kern="1200" dirty="0">
              <a:solidFill>
                <a:schemeClr val="tx2">
                  <a:lumMod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6" r:id="rId2"/>
    <p:sldLayoutId id="2147483847" r:id="rId3"/>
    <p:sldLayoutId id="2147483849" r:id="rId4"/>
    <p:sldLayoutId id="2147483850" r:id="rId5"/>
    <p:sldLayoutId id="2147483843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SzPct val="120000"/>
        <a:buFont typeface="Wingdings" panose="05000000000000000000" pitchFamily="2" charset="2"/>
        <a:buNone/>
        <a:defRPr sz="14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1">
            <a:lumMod val="50000"/>
          </a:schemeClr>
        </a:buClr>
        <a:buFont typeface="+mj-lt"/>
        <a:buNone/>
        <a:tabLst>
          <a:tab pos="269875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None/>
        <a:defRPr sz="16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85750" indent="-28575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  <p15:guide id="5" pos="4067" userDrawn="1">
          <p15:clr>
            <a:srgbClr val="F26B43"/>
          </p15:clr>
        </p15:guide>
        <p15:guide id="6" pos="36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5BC97-99E1-4827-A5AA-5E9EBED1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информационной системы онлайн-торгов коллекционными монетами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A8D34-BBBA-48A9-9B83-130C3E8DC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Костяков Никита Андреевич, 4134к</a:t>
            </a:r>
            <a:br>
              <a:rPr lang="ru-RU" dirty="0"/>
            </a:br>
            <a:r>
              <a:rPr lang="ru-RU" dirty="0"/>
              <a:t>Колесникова Светлана Ивановна - Руководитель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26AC53-244B-4289-B3B5-D31C1BFD52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18374" y="5993952"/>
            <a:ext cx="3488540" cy="38779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ru-RU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0581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3CAA-4B29-4EE9-8FFE-62378FDD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 панель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5BAB5-DEC0-4F0E-9AC9-4A6AFEDE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258892"/>
            <a:ext cx="5114976" cy="5416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5B238-81A1-4FF5-B93F-6C092F6B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62" y="1226735"/>
            <a:ext cx="4971885" cy="54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0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C344-9825-4580-9E86-FAC8F24C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Экономическое обоснование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0AF9-466F-4574-AA53-77510B14D1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ru-RU" sz="2400" dirty="0"/>
              <a:t>Стоимость разработки</a:t>
            </a:r>
          </a:p>
          <a:p>
            <a:pPr lvl="0"/>
            <a:r>
              <a:rPr lang="ru-RU" sz="2400" dirty="0"/>
              <a:t>Сравнение с альтернативами</a:t>
            </a:r>
          </a:p>
          <a:p>
            <a:pPr lvl="0"/>
            <a:r>
              <a:rPr lang="ru-RU" sz="2400" dirty="0"/>
              <a:t>Какие есть риски?</a:t>
            </a:r>
          </a:p>
          <a:p>
            <a:endParaRPr lang="ru-RU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B696208-6E3F-470A-951B-D5E066B97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176180"/>
              </p:ext>
            </p:extLst>
          </p:nvPr>
        </p:nvGraphicFramePr>
        <p:xfrm>
          <a:off x="5365630" y="1772952"/>
          <a:ext cx="6826370" cy="5040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CDC70D-7BAE-4E0E-A9B1-6A63F9C6F6ED}"/>
              </a:ext>
            </a:extLst>
          </p:cNvPr>
          <p:cNvSpPr txBox="1"/>
          <p:nvPr/>
        </p:nvSpPr>
        <p:spPr>
          <a:xfrm>
            <a:off x="6772034" y="1331208"/>
            <a:ext cx="518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Общая стоимость 154 000 рублей</a:t>
            </a:r>
          </a:p>
        </p:txBody>
      </p:sp>
    </p:spTree>
    <p:extLst>
      <p:ext uri="{BB962C8B-B14F-4D97-AF65-F5344CB8AC3E}">
        <p14:creationId xmlns:p14="http://schemas.microsoft.com/office/powerpoint/2010/main" val="141482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DE8F-5638-47A5-AE65-770379BB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Заключение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814915-9F62-47BE-A8B3-05C844AB9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016548"/>
              </p:ext>
            </p:extLst>
          </p:nvPr>
        </p:nvGraphicFramePr>
        <p:xfrm>
          <a:off x="634865" y="2305410"/>
          <a:ext cx="10922269" cy="224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98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F707855-C815-4FF1-B493-8351700E1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8001" y="3867814"/>
            <a:ext cx="6332538" cy="1997341"/>
          </a:xfrm>
        </p:spPr>
        <p:txBody>
          <a:bodyPr/>
          <a:lstStyle/>
          <a:p>
            <a:r>
              <a:rPr lang="ru-RU" dirty="0"/>
              <a:t>Костяков Никита Андреевич, 4134к</a:t>
            </a:r>
          </a:p>
          <a:p>
            <a:r>
              <a:rPr lang="ru-RU" dirty="0"/>
              <a:t>Колесникова Светлана Ивановна - Руководитель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36CD1-7B54-434F-B5C0-1215E2D7992E}"/>
              </a:ext>
            </a:extLst>
          </p:cNvPr>
          <p:cNvSpPr txBox="1"/>
          <p:nvPr/>
        </p:nvSpPr>
        <p:spPr>
          <a:xfrm>
            <a:off x="3937000" y="2844225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87273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9452D1-89AA-4C5A-88F0-499C88E14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5"/>
            <a:r>
              <a:rPr lang="ru-RU" dirty="0"/>
              <a:t>Проблемы текущего рынка нумизматики</a:t>
            </a:r>
          </a:p>
          <a:p>
            <a:pPr lvl="5"/>
            <a:r>
              <a:rPr lang="ru-RU" dirty="0"/>
              <a:t>Отсутствие специализированных платформ</a:t>
            </a:r>
          </a:p>
          <a:p>
            <a:pPr lvl="5"/>
            <a:r>
              <a:rPr lang="ru-RU" dirty="0"/>
              <a:t>Низкая прозрачность торгов</a:t>
            </a:r>
          </a:p>
          <a:p>
            <a:pPr lvl="5"/>
            <a:endParaRPr lang="ru-RU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93A51E0-594E-4829-B37D-2694C1C3ED60}"/>
              </a:ext>
            </a:extLst>
          </p:cNvPr>
          <p:cNvSpPr txBox="1">
            <a:spLocks/>
          </p:cNvSpPr>
          <p:nvPr/>
        </p:nvSpPr>
        <p:spPr>
          <a:xfrm>
            <a:off x="6456362" y="4065973"/>
            <a:ext cx="5184775" cy="2315777"/>
          </a:xfrm>
          <a:prstGeom prst="rect">
            <a:avLst/>
          </a:prstGeom>
        </p:spPr>
        <p:txBody>
          <a:bodyPr vert="horz" lIns="0" tIns="0" rIns="0" bIns="0" numCol="1" spcCol="72000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SzPct val="120000"/>
              <a:buFont typeface="Wingdings" panose="05000000000000000000" pitchFamily="2" charset="2"/>
              <a:buNone/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Clr>
                <a:schemeClr val="accent1">
                  <a:lumMod val="50000"/>
                </a:schemeClr>
              </a:buClr>
              <a:buFont typeface="+mj-lt"/>
              <a:buNone/>
              <a:tabLst>
                <a:tab pos="269875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1463" indent="-27146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100"/>
              </a:spcAft>
              <a:buFont typeface="+mj-lt"/>
              <a:buAutoNum type="arabicPeriod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60824-26B5-4EE6-B0B5-862E5E10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04" y="1236420"/>
            <a:ext cx="5332956" cy="53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Цели и задачи </a:t>
            </a:r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AF5B5D5D-63ED-4C39-B251-34317F15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71" y="984730"/>
            <a:ext cx="8685258" cy="57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Архитектура системы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9452D1-89AA-4C5A-88F0-499C88E14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ru-RU" sz="1800" dirty="0">
                <a:solidFill>
                  <a:schemeClr val="tx1"/>
                </a:solidFill>
              </a:rPr>
              <a:t>Клиент-серверная архитектура</a:t>
            </a:r>
          </a:p>
          <a:p>
            <a:pPr lvl="0"/>
            <a:r>
              <a:rPr lang="ru-RU" sz="1800" dirty="0">
                <a:solidFill>
                  <a:schemeClr val="tx1"/>
                </a:solidFill>
              </a:rPr>
              <a:t>Компоненты:</a:t>
            </a:r>
          </a:p>
          <a:p>
            <a:pPr lvl="0"/>
            <a:endParaRPr lang="ru-RU" sz="1800" dirty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Frontend (HTML/CSS/JavaScript)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Backend (Python, FastAPI)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База данных (MongoDB)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</a:rPr>
              <a:t>Принципы безопасности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F422A-6821-4921-AEF6-038CE0C4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07" y="1436914"/>
            <a:ext cx="7049713" cy="46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Функциональность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6B35D4-E087-4353-8616-7636771D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14" y="899812"/>
            <a:ext cx="8995809" cy="59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F629FCE6-17AE-4664-8F63-4E9A710F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Безопасность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9452D1-89AA-4C5A-88F0-499C88E14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4" y="1341438"/>
            <a:ext cx="5184774" cy="5040312"/>
          </a:xfrm>
        </p:spPr>
        <p:txBody>
          <a:bodyPr numCol="1">
            <a:normAutofit/>
          </a:bodyPr>
          <a:lstStyle/>
          <a:p>
            <a:pPr lvl="0"/>
            <a:endParaRPr lang="ru-RU" sz="1800" dirty="0">
              <a:solidFill>
                <a:schemeClr val="tx1"/>
              </a:solidFill>
            </a:endParaRPr>
          </a:p>
          <a:p>
            <a:pPr lvl="0"/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E6D6F-AB7F-411E-B627-78BED188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60" y="933462"/>
            <a:ext cx="8329033" cy="5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5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950A427-2396-4452-A267-FC25A12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7976"/>
            <a:ext cx="9608330" cy="332399"/>
          </a:xfrm>
        </p:spPr>
        <p:txBody>
          <a:bodyPr/>
          <a:lstStyle/>
          <a:p>
            <a:r>
              <a:rPr lang="ru-RU" dirty="0"/>
              <a:t>Демонстрация интерфейса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F80DFA-7C39-4654-92B1-018FC251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50" y="1192875"/>
            <a:ext cx="9636499" cy="514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7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6E63-1AE7-4349-BF16-4FAF5906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Лот и ставки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A172D-2237-476B-B89A-92A90DBE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355079"/>
            <a:ext cx="9357360" cy="499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065B-1719-4C42-BA67-EC1739D0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AC709-F86D-4E34-937B-D74DF021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39" y="1191482"/>
            <a:ext cx="9038121" cy="52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1305"/>
      </p:ext>
    </p:extLst>
  </p:cSld>
  <p:clrMapOvr>
    <a:masterClrMapping/>
  </p:clrMapOvr>
</p:sld>
</file>

<file path=ppt/theme/theme1.xml><?xml version="1.0" encoding="utf-8"?>
<a:theme xmlns:a="http://schemas.openxmlformats.org/drawingml/2006/main" name="Титульная страница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75426110-BF82-4921-B51E-81780A536C48}"/>
    </a:ext>
  </a:extLst>
</a:theme>
</file>

<file path=ppt/theme/theme2.xml><?xml version="1.0" encoding="utf-8"?>
<a:theme xmlns:a="http://schemas.openxmlformats.org/drawingml/2006/main" name="Текстов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8C20C85A-CFD0-4C40-80A0-6689F915CE1B}"/>
    </a:ext>
  </a:extLst>
</a:theme>
</file>

<file path=ppt/theme/theme3.xml><?xml version="1.0" encoding="utf-8"?>
<a:theme xmlns:a="http://schemas.openxmlformats.org/drawingml/2006/main" name="Дополнительные блоки">
  <a:themeElements>
    <a:clrScheme name="Палитра ГУАП">
      <a:dk1>
        <a:srgbClr val="242834"/>
      </a:dk1>
      <a:lt1>
        <a:srgbClr val="FFFFFF"/>
      </a:lt1>
      <a:dk2>
        <a:srgbClr val="002C5F"/>
      </a:dk2>
      <a:lt2>
        <a:srgbClr val="FFFFFF"/>
      </a:lt2>
      <a:accent1>
        <a:srgbClr val="005AAA"/>
      </a:accent1>
      <a:accent2>
        <a:srgbClr val="E70F47"/>
      </a:accent2>
      <a:accent3>
        <a:srgbClr val="00BEF3"/>
      </a:accent3>
      <a:accent4>
        <a:srgbClr val="9269C9"/>
      </a:accent4>
      <a:accent5>
        <a:srgbClr val="FF6418"/>
      </a:accent5>
      <a:accent6>
        <a:srgbClr val="009A49"/>
      </a:accent6>
      <a:hlink>
        <a:srgbClr val="4E41CC"/>
      </a:hlink>
      <a:folHlink>
        <a:srgbClr val="D65D8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ГУАП презентация курса.potx" id="{0DF838E0-DD05-488A-AC6B-E98ACB4C24AD}" vid="{AFBC0B84-8B15-49D7-9C5E-B813409B8E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ГУАП презентация курса - шаблон</Template>
  <TotalTime>91</TotalTime>
  <Words>108</Words>
  <Application>Microsoft Office PowerPoint</Application>
  <PresentationFormat>Widescreen</PresentationFormat>
  <Paragraphs>38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Wingdings</vt:lpstr>
      <vt:lpstr>Титульная страница</vt:lpstr>
      <vt:lpstr>Текстовые блоки</vt:lpstr>
      <vt:lpstr>Дополнительные блоки</vt:lpstr>
      <vt:lpstr>Разработка информационной системы онлайн-торгов коллекционными монетами</vt:lpstr>
      <vt:lpstr>Актуальность</vt:lpstr>
      <vt:lpstr>Цели и задачи </vt:lpstr>
      <vt:lpstr>Архитектура системы </vt:lpstr>
      <vt:lpstr>Функциональность </vt:lpstr>
      <vt:lpstr>Безопасность </vt:lpstr>
      <vt:lpstr>Демонстрация интерфейса </vt:lpstr>
      <vt:lpstr>Лот и ставки</vt:lpstr>
      <vt:lpstr>Авторизация</vt:lpstr>
      <vt:lpstr>Админ панель</vt:lpstr>
      <vt:lpstr>Экономическое обоснование </vt:lpstr>
      <vt:lpstr>Заключение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Фирменный стиль  презентаций</dc:title>
  <dc:subject/>
  <dc:creator>Алексей Малышев</dc:creator>
  <cp:keywords/>
  <dc:description/>
  <cp:lastModifiedBy>Nikita Kostyakov</cp:lastModifiedBy>
  <cp:revision>5</cp:revision>
  <dcterms:created xsi:type="dcterms:W3CDTF">2023-06-16T08:15:39Z</dcterms:created>
  <dcterms:modified xsi:type="dcterms:W3CDTF">2025-05-17T18:54:55Z</dcterms:modified>
  <cp:category/>
</cp:coreProperties>
</file>